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18288000" cy="10287000"/>
  <p:notesSz cx="6858000" cy="9144000"/>
  <p:embeddedFontLst>
    <p:embeddedFont>
      <p:font typeface="Glacial Indifference Bold" charset="1" panose="00000800000000000000"/>
      <p:regular r:id="rId18"/>
    </p:embeddedFont>
    <p:embeddedFont>
      <p:font typeface="HK Grotesk Italics" charset="1" panose="00000500000000000000"/>
      <p:regular r:id="rId19"/>
    </p:embeddedFont>
    <p:embeddedFont>
      <p:font typeface="HK Grotesk" charset="1" panose="0000050000000000000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4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4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5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6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7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494277" y="-3110207"/>
            <a:ext cx="9611327" cy="13560956"/>
          </a:xfrm>
          <a:custGeom>
            <a:avLst/>
            <a:gdLst/>
            <a:ahLst/>
            <a:cxnLst/>
            <a:rect r="r" b="b" t="t" l="l"/>
            <a:pathLst>
              <a:path h="13560956" w="9611327">
                <a:moveTo>
                  <a:pt x="0" y="0"/>
                </a:moveTo>
                <a:lnTo>
                  <a:pt x="9611328" y="0"/>
                </a:lnTo>
                <a:lnTo>
                  <a:pt x="9611328" y="13560956"/>
                </a:lnTo>
                <a:lnTo>
                  <a:pt x="0" y="135609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854956" y="2263717"/>
            <a:ext cx="16578089" cy="28797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307"/>
              </a:lnSpc>
            </a:pPr>
            <a:r>
              <a:rPr lang="en-US" b="true" sz="10006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CUSTOMER ANALYTICS &amp; SUBSCRIPTION INSIGHTS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1727880" y="6660300"/>
            <a:ext cx="4855878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i="true">
                <a:solidFill>
                  <a:srgbClr val="FFFFFF"/>
                </a:solidFill>
                <a:latin typeface="HK Grotesk Italics"/>
                <a:ea typeface="HK Grotesk Italics"/>
                <a:cs typeface="HK Grotesk Italics"/>
                <a:sym typeface="HK Grotesk Italics"/>
              </a:rPr>
              <a:t>        T.A.S.Wickramarathna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3852006" y="7435000"/>
            <a:ext cx="2731752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i="true">
                <a:solidFill>
                  <a:srgbClr val="FFFFFF"/>
                </a:solidFill>
                <a:latin typeface="HK Grotesk Italics"/>
                <a:ea typeface="HK Grotesk Italics"/>
                <a:cs typeface="HK Grotesk Italics"/>
                <a:sym typeface="HK Grotesk Italics"/>
              </a:rPr>
              <a:t>     2026-01-13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2113643" y="-2113643"/>
            <a:ext cx="10287000" cy="14514286"/>
          </a:xfrm>
          <a:custGeom>
            <a:avLst/>
            <a:gdLst/>
            <a:ahLst/>
            <a:cxnLst/>
            <a:rect r="r" b="b" t="t" l="l"/>
            <a:pathLst>
              <a:path h="14514286" w="10287000">
                <a:moveTo>
                  <a:pt x="0" y="0"/>
                </a:moveTo>
                <a:lnTo>
                  <a:pt x="10287000" y="0"/>
                </a:lnTo>
                <a:lnTo>
                  <a:pt x="10287000" y="14514286"/>
                </a:lnTo>
                <a:lnTo>
                  <a:pt x="0" y="145142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144000" y="1148690"/>
            <a:ext cx="8115300" cy="7989621"/>
          </a:xfrm>
          <a:custGeom>
            <a:avLst/>
            <a:gdLst/>
            <a:ahLst/>
            <a:cxnLst/>
            <a:rect r="r" b="b" t="t" l="l"/>
            <a:pathLst>
              <a:path h="7989621" w="8115300">
                <a:moveTo>
                  <a:pt x="0" y="0"/>
                </a:moveTo>
                <a:lnTo>
                  <a:pt x="8115300" y="0"/>
                </a:lnTo>
                <a:lnTo>
                  <a:pt x="8115300" y="7989620"/>
                </a:lnTo>
                <a:lnTo>
                  <a:pt x="0" y="798962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2055093"/>
            <a:ext cx="11832283" cy="1044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039"/>
              </a:lnSpc>
            </a:pPr>
            <a:r>
              <a:rPr lang="en-US" b="true" sz="7114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SQL-BASED DATA ANALYSIS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3951394"/>
            <a:ext cx="7402185" cy="3190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2" indent="-323851" lvl="1">
              <a:lnSpc>
                <a:spcPts val="4200"/>
              </a:lnSpc>
              <a:buFont typeface="Arial"/>
              <a:buChar char="•"/>
            </a:pPr>
            <a:r>
              <a:rPr lang="en-US" sz="3000" i="true">
                <a:solidFill>
                  <a:srgbClr val="FFFFFF"/>
                </a:solidFill>
                <a:latin typeface="HK Grotesk Italics"/>
                <a:ea typeface="HK Grotesk Italics"/>
                <a:cs typeface="HK Grotesk Italics"/>
                <a:sym typeface="HK Grotesk Italics"/>
              </a:rPr>
              <a:t>Cu</a:t>
            </a:r>
            <a:r>
              <a:rPr lang="en-US" sz="3000" i="true">
                <a:solidFill>
                  <a:srgbClr val="FFFFFF"/>
                </a:solidFill>
                <a:latin typeface="HK Grotesk Italics"/>
                <a:ea typeface="HK Grotesk Italics"/>
                <a:cs typeface="HK Grotesk Italics"/>
                <a:sym typeface="HK Grotesk Italics"/>
              </a:rPr>
              <a:t>stomer counts by country and city</a:t>
            </a:r>
          </a:p>
          <a:p>
            <a:pPr algn="l" marL="647702" indent="-323851" lvl="1">
              <a:lnSpc>
                <a:spcPts val="4200"/>
              </a:lnSpc>
              <a:buFont typeface="Arial"/>
              <a:buChar char="•"/>
            </a:pPr>
            <a:r>
              <a:rPr lang="en-US" sz="3000" i="true">
                <a:solidFill>
                  <a:srgbClr val="FFFFFF"/>
                </a:solidFill>
                <a:latin typeface="HK Grotesk Italics"/>
                <a:ea typeface="HK Grotesk Italics"/>
                <a:cs typeface="HK Grotesk Italics"/>
                <a:sym typeface="HK Grotesk Italics"/>
              </a:rPr>
              <a:t>Subscription trends by year and month</a:t>
            </a:r>
          </a:p>
          <a:p>
            <a:pPr algn="l" marL="647702" indent="-323851" lvl="1">
              <a:lnSpc>
                <a:spcPts val="4200"/>
              </a:lnSpc>
              <a:buFont typeface="Arial"/>
              <a:buChar char="•"/>
            </a:pPr>
            <a:r>
              <a:rPr lang="en-US" sz="3000" i="true">
                <a:solidFill>
                  <a:srgbClr val="FFFFFF"/>
                </a:solidFill>
                <a:latin typeface="HK Grotesk Italics"/>
                <a:ea typeface="HK Grotesk Italics"/>
                <a:cs typeface="HK Grotesk Italics"/>
                <a:sym typeface="HK Grotesk Italics"/>
              </a:rPr>
              <a:t>Subscribed vs non-subscribed customers</a:t>
            </a:r>
          </a:p>
          <a:p>
            <a:pPr algn="l" marL="647702" indent="-323851" lvl="1">
              <a:lnSpc>
                <a:spcPts val="4200"/>
              </a:lnSpc>
              <a:buFont typeface="Arial"/>
              <a:buChar char="•"/>
            </a:pPr>
            <a:r>
              <a:rPr lang="en-US" sz="3000" i="true">
                <a:solidFill>
                  <a:srgbClr val="FFFFFF"/>
                </a:solidFill>
                <a:latin typeface="HK Grotesk Italics"/>
                <a:ea typeface="HK Grotesk Italics"/>
                <a:cs typeface="HK Grotesk Italics"/>
                <a:sym typeface="HK Grotesk Italics"/>
              </a:rPr>
              <a:t>Phone and email completeness analysis</a:t>
            </a:r>
          </a:p>
          <a:p>
            <a:pPr algn="l" marL="647702" indent="-323851" lvl="1">
              <a:lnSpc>
                <a:spcPts val="4200"/>
              </a:lnSpc>
              <a:buFont typeface="Arial"/>
              <a:buChar char="•"/>
            </a:pPr>
            <a:r>
              <a:rPr lang="en-US" sz="3000" i="true">
                <a:solidFill>
                  <a:srgbClr val="FFFFFF"/>
                </a:solidFill>
                <a:latin typeface="HK Grotesk Italics"/>
                <a:ea typeface="HK Grotesk Italics"/>
                <a:cs typeface="HK Grotesk Italics"/>
                <a:sym typeface="HK Grotesk Italics"/>
              </a:rPr>
              <a:t>Company vs individual customers</a:t>
            </a:r>
          </a:p>
          <a:p>
            <a:pPr algn="l" marL="647702" indent="-323851" lvl="1">
              <a:lnSpc>
                <a:spcPts val="4200"/>
              </a:lnSpc>
              <a:buFont typeface="Arial"/>
              <a:buChar char="•"/>
            </a:pPr>
            <a:r>
              <a:rPr lang="en-US" sz="3000" i="true">
                <a:solidFill>
                  <a:srgbClr val="FFFFFF"/>
                </a:solidFill>
                <a:latin typeface="HK Grotesk Italics"/>
                <a:ea typeface="HK Grotesk Italics"/>
                <a:cs typeface="HK Grotesk Italics"/>
                <a:sym typeface="HK Grotesk Italics"/>
              </a:rPr>
              <a:t>Duplicate record detection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338336" y="-3273956"/>
            <a:ext cx="9611327" cy="13560956"/>
          </a:xfrm>
          <a:custGeom>
            <a:avLst/>
            <a:gdLst/>
            <a:ahLst/>
            <a:cxnLst/>
            <a:rect r="r" b="b" t="t" l="l"/>
            <a:pathLst>
              <a:path h="13560956" w="9611327">
                <a:moveTo>
                  <a:pt x="0" y="0"/>
                </a:moveTo>
                <a:lnTo>
                  <a:pt x="9611328" y="0"/>
                </a:lnTo>
                <a:lnTo>
                  <a:pt x="9611328" y="13560956"/>
                </a:lnTo>
                <a:lnTo>
                  <a:pt x="0" y="135609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3430322"/>
            <a:ext cx="9678672" cy="4321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55651" indent="-377825" lvl="1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INTERACTIVE DASHBOARD BUILT USING POSTGRESQL DATA</a:t>
            </a:r>
          </a:p>
          <a:p>
            <a:pPr algn="l" marL="755651" indent="-377825" lvl="1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VISUAL REPRESENTATION OF CUSTOMER METRICS</a:t>
            </a:r>
          </a:p>
          <a:p>
            <a:pPr algn="l" marL="755651" indent="-377825" lvl="1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SUPPORTS FILTERING AND DRILL-DOWN ANALYSIS</a:t>
            </a:r>
          </a:p>
          <a:p>
            <a:pPr algn="ctr">
              <a:lnSpc>
                <a:spcPts val="4900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0" y="1676624"/>
            <a:ext cx="18288000" cy="10346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23"/>
              </a:lnSpc>
            </a:pPr>
            <a:r>
              <a:rPr lang="en-US" b="true" sz="7100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POWER BI DASHBOARD OVERVIEW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338336" y="-3273956"/>
            <a:ext cx="9611327" cy="13560956"/>
          </a:xfrm>
          <a:custGeom>
            <a:avLst/>
            <a:gdLst/>
            <a:ahLst/>
            <a:cxnLst/>
            <a:rect r="r" b="b" t="t" l="l"/>
            <a:pathLst>
              <a:path h="13560956" w="9611327">
                <a:moveTo>
                  <a:pt x="0" y="0"/>
                </a:moveTo>
                <a:lnTo>
                  <a:pt x="9611328" y="0"/>
                </a:lnTo>
                <a:lnTo>
                  <a:pt x="9611328" y="13560956"/>
                </a:lnTo>
                <a:lnTo>
                  <a:pt x="0" y="135609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243404" y="5626628"/>
            <a:ext cx="7801192" cy="555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70"/>
              </a:lnSpc>
            </a:pPr>
            <a:r>
              <a:rPr lang="en-US" sz="3264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FOR YOUR ATTENTION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651632" y="4171798"/>
            <a:ext cx="8984736" cy="14510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307"/>
              </a:lnSpc>
            </a:pPr>
            <a:r>
              <a:rPr lang="en-US" b="true" sz="10006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THANK YOU!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5400000">
            <a:off x="5887357" y="-2113643"/>
            <a:ext cx="10287000" cy="14514286"/>
          </a:xfrm>
          <a:custGeom>
            <a:avLst/>
            <a:gdLst/>
            <a:ahLst/>
            <a:cxnLst/>
            <a:rect r="r" b="b" t="t" l="l"/>
            <a:pathLst>
              <a:path h="14514286" w="10287000">
                <a:moveTo>
                  <a:pt x="0" y="14514286"/>
                </a:moveTo>
                <a:lnTo>
                  <a:pt x="10287000" y="14514286"/>
                </a:lnTo>
                <a:lnTo>
                  <a:pt x="10287000" y="0"/>
                </a:lnTo>
                <a:lnTo>
                  <a:pt x="0" y="0"/>
                </a:lnTo>
                <a:lnTo>
                  <a:pt x="0" y="14514286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2500831" y="1028700"/>
            <a:ext cx="4956202" cy="8229600"/>
          </a:xfrm>
          <a:custGeom>
            <a:avLst/>
            <a:gdLst/>
            <a:ahLst/>
            <a:cxnLst/>
            <a:rect r="r" b="b" t="t" l="l"/>
            <a:pathLst>
              <a:path h="8229600" w="4956202">
                <a:moveTo>
                  <a:pt x="4956202" y="0"/>
                </a:moveTo>
                <a:lnTo>
                  <a:pt x="0" y="0"/>
                </a:lnTo>
                <a:lnTo>
                  <a:pt x="0" y="8229600"/>
                </a:lnTo>
                <a:lnTo>
                  <a:pt x="4956202" y="8229600"/>
                </a:lnTo>
                <a:lnTo>
                  <a:pt x="4956202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8446168" y="2917220"/>
            <a:ext cx="8813132" cy="1044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8039"/>
              </a:lnSpc>
            </a:pPr>
            <a:r>
              <a:rPr lang="en-US" b="true" sz="7114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P</a:t>
            </a:r>
            <a:r>
              <a:rPr lang="en-US" b="true" sz="7114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ROJECT OVERVIEW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437529" y="4217006"/>
            <a:ext cx="7821771" cy="3724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47702" indent="-323851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End-to-end customer data analysis project</a:t>
            </a:r>
          </a:p>
          <a:p>
            <a:pPr algn="just" marL="647702" indent="-323851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Combined Python, SQL, and Power BI</a:t>
            </a:r>
          </a:p>
          <a:p>
            <a:pPr algn="just" marL="647702" indent="-323851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Focus on customer distribution, subscriptions &amp; data quality</a:t>
            </a:r>
          </a:p>
          <a:p>
            <a:pPr algn="just" marL="647702" indent="-323851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Goal: Support data-driven business decisions</a:t>
            </a:r>
          </a:p>
          <a:p>
            <a:pPr algn="just">
              <a:lnSpc>
                <a:spcPts val="4200"/>
              </a:lnSpc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2113643" y="-2113643"/>
            <a:ext cx="10287000" cy="14514286"/>
          </a:xfrm>
          <a:custGeom>
            <a:avLst/>
            <a:gdLst/>
            <a:ahLst/>
            <a:cxnLst/>
            <a:rect r="r" b="b" t="t" l="l"/>
            <a:pathLst>
              <a:path h="14514286" w="10287000">
                <a:moveTo>
                  <a:pt x="0" y="0"/>
                </a:moveTo>
                <a:lnTo>
                  <a:pt x="10287000" y="0"/>
                </a:lnTo>
                <a:lnTo>
                  <a:pt x="10287000" y="14514286"/>
                </a:lnTo>
                <a:lnTo>
                  <a:pt x="0" y="145142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144000" y="1148690"/>
            <a:ext cx="8115300" cy="7989621"/>
          </a:xfrm>
          <a:custGeom>
            <a:avLst/>
            <a:gdLst/>
            <a:ahLst/>
            <a:cxnLst/>
            <a:rect r="r" b="b" t="t" l="l"/>
            <a:pathLst>
              <a:path h="7989621" w="8115300">
                <a:moveTo>
                  <a:pt x="0" y="0"/>
                </a:moveTo>
                <a:lnTo>
                  <a:pt x="8115300" y="0"/>
                </a:lnTo>
                <a:lnTo>
                  <a:pt x="8115300" y="7989620"/>
                </a:lnTo>
                <a:lnTo>
                  <a:pt x="0" y="798962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2055093"/>
            <a:ext cx="8890778" cy="1044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039"/>
              </a:lnSpc>
            </a:pPr>
            <a:r>
              <a:rPr lang="en-US" b="true" sz="7114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 DATASET SUMMARY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3951394"/>
            <a:ext cx="7402185" cy="3190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2" indent="-323851" lvl="1">
              <a:lnSpc>
                <a:spcPts val="4200"/>
              </a:lnSpc>
              <a:buFont typeface="Arial"/>
              <a:buChar char="•"/>
            </a:pPr>
            <a:r>
              <a:rPr lang="en-US" sz="3000" i="true">
                <a:solidFill>
                  <a:srgbClr val="FFFFFF"/>
                </a:solidFill>
                <a:latin typeface="HK Grotesk Italics"/>
                <a:ea typeface="HK Grotesk Italics"/>
                <a:cs typeface="HK Grotesk Italics"/>
                <a:sym typeface="HK Grotesk Italics"/>
              </a:rPr>
              <a:t>Dataset name: customers-100.csv</a:t>
            </a:r>
          </a:p>
          <a:p>
            <a:pPr algn="l" marL="647702" indent="-323851" lvl="1">
              <a:lnSpc>
                <a:spcPts val="4200"/>
              </a:lnSpc>
              <a:buFont typeface="Arial"/>
              <a:buChar char="•"/>
            </a:pPr>
            <a:r>
              <a:rPr lang="en-US" sz="3000" i="true">
                <a:solidFill>
                  <a:srgbClr val="FFFFFF"/>
                </a:solidFill>
                <a:latin typeface="HK Grotesk Italics"/>
                <a:ea typeface="HK Grotesk Italics"/>
                <a:cs typeface="HK Grotesk Italics"/>
                <a:sym typeface="HK Grotesk Italics"/>
              </a:rPr>
              <a:t>Approximately 100 customer records</a:t>
            </a:r>
          </a:p>
          <a:p>
            <a:pPr algn="l" marL="647702" indent="-323851" lvl="1">
              <a:lnSpc>
                <a:spcPts val="4200"/>
              </a:lnSpc>
              <a:buFont typeface="Arial"/>
              <a:buChar char="•"/>
            </a:pPr>
            <a:r>
              <a:rPr lang="en-US" sz="3000" i="true">
                <a:solidFill>
                  <a:srgbClr val="FFFFFF"/>
                </a:solidFill>
                <a:latin typeface="HK Grotesk Italics"/>
                <a:ea typeface="HK Grotesk Italics"/>
                <a:cs typeface="HK Grotesk Italics"/>
                <a:sym typeface="HK Grotesk Italics"/>
              </a:rPr>
              <a:t>Contains demographic, contact &amp; subscription details</a:t>
            </a:r>
          </a:p>
          <a:p>
            <a:pPr algn="l" marL="647702" indent="-323851" lvl="1">
              <a:lnSpc>
                <a:spcPts val="4200"/>
              </a:lnSpc>
              <a:buFont typeface="Arial"/>
              <a:buChar char="•"/>
            </a:pPr>
            <a:r>
              <a:rPr lang="en-US" sz="3000" i="true">
                <a:solidFill>
                  <a:srgbClr val="FFFFFF"/>
                </a:solidFill>
                <a:latin typeface="HK Grotesk Italics"/>
                <a:ea typeface="HK Grotesk Italics"/>
                <a:cs typeface="HK Grotesk Italics"/>
                <a:sym typeface="HK Grotesk Italics"/>
              </a:rPr>
              <a:t>Used for EDA, SQL analysis, and dashboard creation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31637" y="-450964"/>
            <a:ext cx="17024727" cy="10737964"/>
          </a:xfrm>
          <a:custGeom>
            <a:avLst/>
            <a:gdLst/>
            <a:ahLst/>
            <a:cxnLst/>
            <a:rect r="r" b="b" t="t" l="l"/>
            <a:pathLst>
              <a:path h="10737964" w="17024727">
                <a:moveTo>
                  <a:pt x="0" y="0"/>
                </a:moveTo>
                <a:lnTo>
                  <a:pt x="17024726" y="0"/>
                </a:lnTo>
                <a:lnTo>
                  <a:pt x="17024726" y="10737964"/>
                </a:lnTo>
                <a:lnTo>
                  <a:pt x="0" y="107379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23699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31637" y="2373494"/>
            <a:ext cx="16627663" cy="15209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721"/>
              </a:lnSpc>
            </a:pPr>
            <a:r>
              <a:rPr lang="en-US" b="true" sz="10373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KEY DATASET COLUMNS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071077" y="4128561"/>
            <a:ext cx="4855878" cy="4791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2" indent="-323851" lvl="1">
              <a:lnSpc>
                <a:spcPts val="4200"/>
              </a:lnSpc>
              <a:buFont typeface="Arial"/>
              <a:buChar char="•"/>
            </a:pPr>
            <a:r>
              <a:rPr lang="en-US" sz="3000" i="true">
                <a:solidFill>
                  <a:srgbClr val="FFFFFF"/>
                </a:solidFill>
                <a:latin typeface="HK Grotesk Italics"/>
                <a:ea typeface="HK Grotesk Italics"/>
                <a:cs typeface="HK Grotesk Italics"/>
                <a:sym typeface="HK Grotesk Italics"/>
              </a:rPr>
              <a:t>Customer ID</a:t>
            </a:r>
          </a:p>
          <a:p>
            <a:pPr algn="l" marL="647702" indent="-323851" lvl="1">
              <a:lnSpc>
                <a:spcPts val="4200"/>
              </a:lnSpc>
              <a:buFont typeface="Arial"/>
              <a:buChar char="•"/>
            </a:pPr>
            <a:r>
              <a:rPr lang="en-US" sz="3000" i="true">
                <a:solidFill>
                  <a:srgbClr val="FFFFFF"/>
                </a:solidFill>
                <a:latin typeface="HK Grotesk Italics"/>
                <a:ea typeface="HK Grotesk Italics"/>
                <a:cs typeface="HK Grotesk Italics"/>
                <a:sym typeface="HK Grotesk Italics"/>
              </a:rPr>
              <a:t>First Name, Last Name</a:t>
            </a:r>
          </a:p>
          <a:p>
            <a:pPr algn="l" marL="647702" indent="-323851" lvl="1">
              <a:lnSpc>
                <a:spcPts val="4200"/>
              </a:lnSpc>
              <a:buFont typeface="Arial"/>
              <a:buChar char="•"/>
            </a:pPr>
            <a:r>
              <a:rPr lang="en-US" sz="3000" i="true">
                <a:solidFill>
                  <a:srgbClr val="FFFFFF"/>
                </a:solidFill>
                <a:latin typeface="HK Grotesk Italics"/>
                <a:ea typeface="HK Grotesk Italics"/>
                <a:cs typeface="HK Grotesk Italics"/>
                <a:sym typeface="HK Grotesk Italics"/>
              </a:rPr>
              <a:t>Company</a:t>
            </a:r>
          </a:p>
          <a:p>
            <a:pPr algn="l" marL="647702" indent="-323851" lvl="1">
              <a:lnSpc>
                <a:spcPts val="4200"/>
              </a:lnSpc>
              <a:buFont typeface="Arial"/>
              <a:buChar char="•"/>
            </a:pPr>
            <a:r>
              <a:rPr lang="en-US" sz="3000" i="true">
                <a:solidFill>
                  <a:srgbClr val="FFFFFF"/>
                </a:solidFill>
                <a:latin typeface="HK Grotesk Italics"/>
                <a:ea typeface="HK Grotesk Italics"/>
                <a:cs typeface="HK Grotesk Italics"/>
                <a:sym typeface="HK Grotesk Italics"/>
              </a:rPr>
              <a:t>City, Country</a:t>
            </a:r>
          </a:p>
          <a:p>
            <a:pPr algn="l" marL="647702" indent="-323851" lvl="1">
              <a:lnSpc>
                <a:spcPts val="4200"/>
              </a:lnSpc>
              <a:buFont typeface="Arial"/>
              <a:buChar char="•"/>
            </a:pPr>
            <a:r>
              <a:rPr lang="en-US" sz="3000" i="true">
                <a:solidFill>
                  <a:srgbClr val="FFFFFF"/>
                </a:solidFill>
                <a:latin typeface="HK Grotesk Italics"/>
                <a:ea typeface="HK Grotesk Italics"/>
                <a:cs typeface="HK Grotesk Italics"/>
                <a:sym typeface="HK Grotesk Italics"/>
              </a:rPr>
              <a:t>Phone 1, Phone 2</a:t>
            </a:r>
          </a:p>
          <a:p>
            <a:pPr algn="l" marL="647702" indent="-323851" lvl="1">
              <a:lnSpc>
                <a:spcPts val="4200"/>
              </a:lnSpc>
              <a:buFont typeface="Arial"/>
              <a:buChar char="•"/>
            </a:pPr>
            <a:r>
              <a:rPr lang="en-US" sz="3000" i="true">
                <a:solidFill>
                  <a:srgbClr val="FFFFFF"/>
                </a:solidFill>
                <a:latin typeface="HK Grotesk Italics"/>
                <a:ea typeface="HK Grotesk Italics"/>
                <a:cs typeface="HK Grotesk Italics"/>
                <a:sym typeface="HK Grotesk Italics"/>
              </a:rPr>
              <a:t>Email</a:t>
            </a:r>
          </a:p>
          <a:p>
            <a:pPr algn="l" marL="647702" indent="-323851" lvl="1">
              <a:lnSpc>
                <a:spcPts val="4200"/>
              </a:lnSpc>
              <a:buFont typeface="Arial"/>
              <a:buChar char="•"/>
            </a:pPr>
            <a:r>
              <a:rPr lang="en-US" sz="3000" i="true">
                <a:solidFill>
                  <a:srgbClr val="FFFFFF"/>
                </a:solidFill>
                <a:latin typeface="HK Grotesk Italics"/>
                <a:ea typeface="HK Grotesk Italics"/>
                <a:cs typeface="HK Grotesk Italics"/>
                <a:sym typeface="HK Grotesk Italics"/>
              </a:rPr>
              <a:t>Subscription Date</a:t>
            </a:r>
          </a:p>
          <a:p>
            <a:pPr algn="l" marL="647702" indent="-323851" lvl="1">
              <a:lnSpc>
                <a:spcPts val="4200"/>
              </a:lnSpc>
              <a:buFont typeface="Arial"/>
              <a:buChar char="•"/>
            </a:pPr>
            <a:r>
              <a:rPr lang="en-US" sz="3000" i="true">
                <a:solidFill>
                  <a:srgbClr val="FFFFFF"/>
                </a:solidFill>
                <a:latin typeface="HK Grotesk Italics"/>
                <a:ea typeface="HK Grotesk Italics"/>
                <a:cs typeface="HK Grotesk Italics"/>
                <a:sym typeface="HK Grotesk Italics"/>
              </a:rPr>
              <a:t>Website</a:t>
            </a:r>
          </a:p>
          <a:p>
            <a:pPr algn="l">
              <a:lnSpc>
                <a:spcPts val="4200"/>
              </a:lnSpc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5400000">
            <a:off x="5887357" y="-2113643"/>
            <a:ext cx="10287000" cy="14514286"/>
          </a:xfrm>
          <a:custGeom>
            <a:avLst/>
            <a:gdLst/>
            <a:ahLst/>
            <a:cxnLst/>
            <a:rect r="r" b="b" t="t" l="l"/>
            <a:pathLst>
              <a:path h="14514286" w="10287000">
                <a:moveTo>
                  <a:pt x="0" y="14514286"/>
                </a:moveTo>
                <a:lnTo>
                  <a:pt x="10287000" y="14514286"/>
                </a:lnTo>
                <a:lnTo>
                  <a:pt x="10287000" y="0"/>
                </a:lnTo>
                <a:lnTo>
                  <a:pt x="0" y="0"/>
                </a:lnTo>
                <a:lnTo>
                  <a:pt x="0" y="14514286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1340479" y="1009924"/>
            <a:ext cx="6941783" cy="12795913"/>
          </a:xfrm>
          <a:custGeom>
            <a:avLst/>
            <a:gdLst/>
            <a:ahLst/>
            <a:cxnLst/>
            <a:rect r="r" b="b" t="t" l="l"/>
            <a:pathLst>
              <a:path h="12795913" w="6941783">
                <a:moveTo>
                  <a:pt x="6941783" y="0"/>
                </a:moveTo>
                <a:lnTo>
                  <a:pt x="0" y="0"/>
                </a:lnTo>
                <a:lnTo>
                  <a:pt x="0" y="12795913"/>
                </a:lnTo>
                <a:lnTo>
                  <a:pt x="6941783" y="12795913"/>
                </a:lnTo>
                <a:lnTo>
                  <a:pt x="6941783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8091163" y="1399609"/>
            <a:ext cx="9168137" cy="20634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8039"/>
              </a:lnSpc>
            </a:pPr>
            <a:r>
              <a:rPr lang="en-US" b="true" sz="7114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TOOLS &amp; TECHNOLOGIES USED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282262" y="4094138"/>
            <a:ext cx="8977038" cy="40730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82356" indent="-341178" lvl="1">
              <a:lnSpc>
                <a:spcPts val="3571"/>
              </a:lnSpc>
              <a:buFont typeface="Arial"/>
              <a:buChar char="•"/>
            </a:pPr>
            <a:r>
              <a:rPr lang="en-US" b="true" sz="3160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PYTHON (PANDAS): DATA EXPLORATION &amp; PREPROCESSING</a:t>
            </a:r>
          </a:p>
          <a:p>
            <a:pPr algn="just" marL="682356" indent="-341178" lvl="1">
              <a:lnSpc>
                <a:spcPts val="3571"/>
              </a:lnSpc>
              <a:buFont typeface="Arial"/>
              <a:buChar char="•"/>
            </a:pPr>
            <a:r>
              <a:rPr lang="en-US" b="true" sz="3160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Jupyter Notebook: Exploratory Data Analysis</a:t>
            </a:r>
          </a:p>
          <a:p>
            <a:pPr algn="just" marL="682356" indent="-341178" lvl="1">
              <a:lnSpc>
                <a:spcPts val="3571"/>
              </a:lnSpc>
              <a:buFont typeface="Arial"/>
              <a:buChar char="•"/>
            </a:pPr>
            <a:r>
              <a:rPr lang="en-US" b="true" sz="3160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PostgreSQL: Structured data storage &amp; SQL analysis</a:t>
            </a:r>
          </a:p>
          <a:p>
            <a:pPr algn="just" marL="682356" indent="-341178" lvl="1">
              <a:lnSpc>
                <a:spcPts val="3571"/>
              </a:lnSpc>
              <a:buFont typeface="Arial"/>
              <a:buChar char="•"/>
            </a:pPr>
            <a:r>
              <a:rPr lang="en-US" b="true" sz="3160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Power BI: Interactive dashboard &amp; visualization</a:t>
            </a:r>
          </a:p>
          <a:p>
            <a:pPr algn="just">
              <a:lnSpc>
                <a:spcPts val="3571"/>
              </a:lnSpc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2113643" y="-2113643"/>
            <a:ext cx="10287000" cy="14514286"/>
          </a:xfrm>
          <a:custGeom>
            <a:avLst/>
            <a:gdLst/>
            <a:ahLst/>
            <a:cxnLst/>
            <a:rect r="r" b="b" t="t" l="l"/>
            <a:pathLst>
              <a:path h="14514286" w="10287000">
                <a:moveTo>
                  <a:pt x="0" y="0"/>
                </a:moveTo>
                <a:lnTo>
                  <a:pt x="10287000" y="0"/>
                </a:lnTo>
                <a:lnTo>
                  <a:pt x="10287000" y="14514286"/>
                </a:lnTo>
                <a:lnTo>
                  <a:pt x="0" y="145142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0058400" y="1765899"/>
            <a:ext cx="8229600" cy="8229600"/>
            <a:chOff x="0" y="0"/>
            <a:chExt cx="14840029" cy="1484002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-33258" y="-75"/>
              <a:ext cx="14906544" cy="14840178"/>
            </a:xfrm>
            <a:custGeom>
              <a:avLst/>
              <a:gdLst/>
              <a:ahLst/>
              <a:cxnLst/>
              <a:rect r="r" b="b" t="t" l="l"/>
              <a:pathLst>
                <a:path h="14840178" w="14906544">
                  <a:moveTo>
                    <a:pt x="7453273" y="75"/>
                  </a:moveTo>
                  <a:cubicBezTo>
                    <a:pt x="4794451" y="-11816"/>
                    <a:pt x="2332496" y="1399825"/>
                    <a:pt x="999642" y="3700470"/>
                  </a:cubicBezTo>
                  <a:cubicBezTo>
                    <a:pt x="-333213" y="6001115"/>
                    <a:pt x="-333213" y="8839064"/>
                    <a:pt x="999642" y="11139709"/>
                  </a:cubicBezTo>
                  <a:cubicBezTo>
                    <a:pt x="2332496" y="13440354"/>
                    <a:pt x="4794451" y="14851995"/>
                    <a:pt x="7453273" y="14840104"/>
                  </a:cubicBezTo>
                  <a:cubicBezTo>
                    <a:pt x="10112093" y="14851995"/>
                    <a:pt x="12574049" y="13440354"/>
                    <a:pt x="13906904" y="11139709"/>
                  </a:cubicBezTo>
                  <a:cubicBezTo>
                    <a:pt x="15239758" y="8839064"/>
                    <a:pt x="15239758" y="6001115"/>
                    <a:pt x="13906904" y="3700470"/>
                  </a:cubicBezTo>
                  <a:cubicBezTo>
                    <a:pt x="12574049" y="1399825"/>
                    <a:pt x="10112093" y="-11816"/>
                    <a:pt x="7453273" y="75"/>
                  </a:cubicBezTo>
                  <a:close/>
                </a:path>
              </a:pathLst>
            </a:custGeom>
            <a:solidFill>
              <a:srgbClr val="769EBE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168022" y="200309"/>
              <a:ext cx="14503985" cy="14439411"/>
            </a:xfrm>
            <a:custGeom>
              <a:avLst/>
              <a:gdLst/>
              <a:ahLst/>
              <a:cxnLst/>
              <a:rect r="r" b="b" t="t" l="l"/>
              <a:pathLst>
                <a:path h="14439411" w="14503985">
                  <a:moveTo>
                    <a:pt x="7251993" y="73"/>
                  </a:moveTo>
                  <a:cubicBezTo>
                    <a:pt x="4664974" y="-11497"/>
                    <a:pt x="2269506" y="1362022"/>
                    <a:pt x="972645" y="3600537"/>
                  </a:cubicBezTo>
                  <a:cubicBezTo>
                    <a:pt x="-324215" y="5839051"/>
                    <a:pt x="-324215" y="8600360"/>
                    <a:pt x="972645" y="10838875"/>
                  </a:cubicBezTo>
                  <a:cubicBezTo>
                    <a:pt x="2269506" y="13077389"/>
                    <a:pt x="4664974" y="14450908"/>
                    <a:pt x="7251993" y="14439338"/>
                  </a:cubicBezTo>
                  <a:cubicBezTo>
                    <a:pt x="9839011" y="14450908"/>
                    <a:pt x="12234479" y="13077389"/>
                    <a:pt x="13531340" y="10838875"/>
                  </a:cubicBezTo>
                  <a:cubicBezTo>
                    <a:pt x="14828201" y="8600360"/>
                    <a:pt x="14828201" y="5839051"/>
                    <a:pt x="13531340" y="3600537"/>
                  </a:cubicBezTo>
                  <a:cubicBezTo>
                    <a:pt x="12234479" y="1362022"/>
                    <a:pt x="9839011" y="-11497"/>
                    <a:pt x="7251993" y="73"/>
                  </a:cubicBezTo>
                  <a:close/>
                </a:path>
              </a:pathLst>
            </a:custGeom>
            <a:solidFill>
              <a:srgbClr val="3A5677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531276" y="561946"/>
              <a:ext cx="13777477" cy="13716137"/>
            </a:xfrm>
            <a:custGeom>
              <a:avLst/>
              <a:gdLst/>
              <a:ahLst/>
              <a:cxnLst/>
              <a:rect r="r" b="b" t="t" l="l"/>
              <a:pathLst>
                <a:path h="13716137" w="13777477">
                  <a:moveTo>
                    <a:pt x="6888739" y="68"/>
                  </a:moveTo>
                  <a:cubicBezTo>
                    <a:pt x="4431305" y="-10922"/>
                    <a:pt x="2155826" y="1293797"/>
                    <a:pt x="923925" y="3420184"/>
                  </a:cubicBezTo>
                  <a:cubicBezTo>
                    <a:pt x="-307975" y="5546571"/>
                    <a:pt x="-307975" y="8169565"/>
                    <a:pt x="923925" y="10295952"/>
                  </a:cubicBezTo>
                  <a:cubicBezTo>
                    <a:pt x="2155826" y="12422339"/>
                    <a:pt x="4431305" y="13727058"/>
                    <a:pt x="6888739" y="13716068"/>
                  </a:cubicBezTo>
                  <a:cubicBezTo>
                    <a:pt x="9346172" y="13727058"/>
                    <a:pt x="11621651" y="12422339"/>
                    <a:pt x="12853552" y="10295952"/>
                  </a:cubicBezTo>
                  <a:cubicBezTo>
                    <a:pt x="14085452" y="8169565"/>
                    <a:pt x="14085452" y="5546571"/>
                    <a:pt x="12853552" y="3420184"/>
                  </a:cubicBezTo>
                  <a:cubicBezTo>
                    <a:pt x="11621651" y="1293797"/>
                    <a:pt x="9346172" y="-10922"/>
                    <a:pt x="6888739" y="68"/>
                  </a:cubicBezTo>
                  <a:close/>
                </a:path>
              </a:pathLst>
            </a:custGeom>
            <a:blipFill>
              <a:blip r:embed="rId4"/>
              <a:stretch>
                <a:fillRect l="-24572" t="0" r="-24572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776398" y="892552"/>
            <a:ext cx="13737888" cy="20634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039"/>
              </a:lnSpc>
            </a:pPr>
            <a:r>
              <a:rPr lang="en-US" b="true" sz="7114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EXPLORATORY DATA ANALYSIS (EDA)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4280023"/>
            <a:ext cx="7899970" cy="36585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39605" indent="-319803" lvl="1">
              <a:lnSpc>
                <a:spcPts val="4147"/>
              </a:lnSpc>
              <a:buFont typeface="Arial"/>
              <a:buChar char="•"/>
            </a:pPr>
            <a:r>
              <a:rPr lang="en-US" sz="2962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Loaded CSV data using Pandas</a:t>
            </a:r>
          </a:p>
          <a:p>
            <a:pPr algn="l" marL="639605" indent="-319803" lvl="1">
              <a:lnSpc>
                <a:spcPts val="4147"/>
              </a:lnSpc>
              <a:buFont typeface="Arial"/>
              <a:buChar char="•"/>
            </a:pPr>
            <a:r>
              <a:rPr lang="en-US" sz="2962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Reviewed data structure &amp; data types</a:t>
            </a:r>
          </a:p>
          <a:p>
            <a:pPr algn="l" marL="639605" indent="-319803" lvl="1">
              <a:lnSpc>
                <a:spcPts val="4147"/>
              </a:lnSpc>
              <a:buFont typeface="Arial"/>
              <a:buChar char="•"/>
            </a:pPr>
            <a:r>
              <a:rPr lang="en-US" sz="2962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Generated descriptive statistics</a:t>
            </a:r>
          </a:p>
          <a:p>
            <a:pPr algn="l" marL="639605" indent="-319803" lvl="1">
              <a:lnSpc>
                <a:spcPts val="4147"/>
              </a:lnSpc>
              <a:buFont typeface="Arial"/>
              <a:buChar char="•"/>
            </a:pPr>
            <a:r>
              <a:rPr lang="en-US" sz="2962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Identified missing values</a:t>
            </a:r>
          </a:p>
          <a:p>
            <a:pPr algn="l" marL="639605" indent="-319803" lvl="1">
              <a:lnSpc>
                <a:spcPts val="4147"/>
              </a:lnSpc>
              <a:buFont typeface="Arial"/>
              <a:buChar char="•"/>
            </a:pPr>
            <a:r>
              <a:rPr lang="en-US" sz="2962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Standardized column names</a:t>
            </a:r>
          </a:p>
          <a:p>
            <a:pPr algn="l" marL="639605" indent="-319803" lvl="1">
              <a:lnSpc>
                <a:spcPts val="4147"/>
              </a:lnSpc>
              <a:buFont typeface="Arial"/>
              <a:buChar char="•"/>
            </a:pPr>
            <a:r>
              <a:rPr lang="en-US" sz="2962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Checked phone number consistency</a:t>
            </a:r>
          </a:p>
          <a:p>
            <a:pPr algn="l">
              <a:lnSpc>
                <a:spcPts val="4147"/>
              </a:lnSpc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5400000">
            <a:off x="5887357" y="-2113643"/>
            <a:ext cx="10287000" cy="14514286"/>
          </a:xfrm>
          <a:custGeom>
            <a:avLst/>
            <a:gdLst/>
            <a:ahLst/>
            <a:cxnLst/>
            <a:rect r="r" b="b" t="t" l="l"/>
            <a:pathLst>
              <a:path h="14514286" w="10287000">
                <a:moveTo>
                  <a:pt x="0" y="14514286"/>
                </a:moveTo>
                <a:lnTo>
                  <a:pt x="10287000" y="14514286"/>
                </a:lnTo>
                <a:lnTo>
                  <a:pt x="10287000" y="0"/>
                </a:lnTo>
                <a:lnTo>
                  <a:pt x="0" y="0"/>
                </a:lnTo>
                <a:lnTo>
                  <a:pt x="0" y="14514286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197881" y="1028700"/>
            <a:ext cx="5657850" cy="8229600"/>
          </a:xfrm>
          <a:custGeom>
            <a:avLst/>
            <a:gdLst/>
            <a:ahLst/>
            <a:cxnLst/>
            <a:rect r="r" b="b" t="t" l="l"/>
            <a:pathLst>
              <a:path h="8229600" w="5657850">
                <a:moveTo>
                  <a:pt x="0" y="0"/>
                </a:moveTo>
                <a:lnTo>
                  <a:pt x="5657850" y="0"/>
                </a:lnTo>
                <a:lnTo>
                  <a:pt x="565785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7855731" y="1867545"/>
            <a:ext cx="9403569" cy="20738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8140"/>
              </a:lnSpc>
            </a:pPr>
            <a:r>
              <a:rPr lang="en-US" b="true" sz="7204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DATA CLEANING &amp; PREPARATION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218854" y="5162550"/>
            <a:ext cx="9818041" cy="21988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59504" indent="-329752" lvl="1">
              <a:lnSpc>
                <a:spcPts val="3451"/>
              </a:lnSpc>
              <a:buFont typeface="Arial"/>
              <a:buChar char="•"/>
            </a:pPr>
            <a:r>
              <a:rPr lang="en-US" b="true" sz="3054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CONVERTED COLUMN NAMES TO LOWERCASE</a:t>
            </a:r>
          </a:p>
          <a:p>
            <a:pPr algn="l" marL="659504" indent="-329752" lvl="1">
              <a:lnSpc>
                <a:spcPts val="3451"/>
              </a:lnSpc>
              <a:buFont typeface="Arial"/>
              <a:buChar char="•"/>
            </a:pPr>
            <a:r>
              <a:rPr lang="en-US" b="true" sz="3054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REPLACED SPACES WITH UNDERSCORES</a:t>
            </a:r>
          </a:p>
          <a:p>
            <a:pPr algn="l" marL="659504" indent="-329752" lvl="1">
              <a:lnSpc>
                <a:spcPts val="3451"/>
              </a:lnSpc>
              <a:buFont typeface="Arial"/>
              <a:buChar char="•"/>
            </a:pPr>
            <a:r>
              <a:rPr lang="en-US" b="true" sz="3054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VALIDATED PHONE NUMBER CONSISTENCY</a:t>
            </a:r>
          </a:p>
          <a:p>
            <a:pPr algn="l" marL="659504" indent="-329752" lvl="1">
              <a:lnSpc>
                <a:spcPts val="3451"/>
              </a:lnSpc>
              <a:buFont typeface="Arial"/>
              <a:buChar char="•"/>
            </a:pPr>
            <a:r>
              <a:rPr lang="en-US" b="true" sz="3054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PREPARED CLEAN DATASET FOR DATABASE INSERTION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31637" y="-450964"/>
            <a:ext cx="17024727" cy="10737964"/>
          </a:xfrm>
          <a:custGeom>
            <a:avLst/>
            <a:gdLst/>
            <a:ahLst/>
            <a:cxnLst/>
            <a:rect r="r" b="b" t="t" l="l"/>
            <a:pathLst>
              <a:path h="10737964" w="17024727">
                <a:moveTo>
                  <a:pt x="0" y="0"/>
                </a:moveTo>
                <a:lnTo>
                  <a:pt x="17024726" y="0"/>
                </a:lnTo>
                <a:lnTo>
                  <a:pt x="17024726" y="10737964"/>
                </a:lnTo>
                <a:lnTo>
                  <a:pt x="0" y="107379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23699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31637" y="2373494"/>
            <a:ext cx="16627663" cy="15209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721"/>
              </a:lnSpc>
            </a:pPr>
            <a:r>
              <a:rPr lang="en-US" b="true" sz="10373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DATABASE INTEGRATION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972293" y="4498252"/>
            <a:ext cx="9017031" cy="3813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77238" indent="-388619" lvl="1">
              <a:lnSpc>
                <a:spcPts val="5039"/>
              </a:lnSpc>
              <a:buFont typeface="Arial"/>
              <a:buChar char="•"/>
            </a:pPr>
            <a:r>
              <a:rPr lang="en-US" sz="3599" i="true">
                <a:solidFill>
                  <a:srgbClr val="FFFFFF"/>
                </a:solidFill>
                <a:latin typeface="HK Grotesk Italics"/>
                <a:ea typeface="HK Grotesk Italics"/>
                <a:cs typeface="HK Grotesk Italics"/>
                <a:sym typeface="HK Grotesk Italics"/>
              </a:rPr>
              <a:t>PostgreSQL database: customer_details</a:t>
            </a:r>
          </a:p>
          <a:p>
            <a:pPr algn="l" marL="777238" indent="-388619" lvl="1">
              <a:lnSpc>
                <a:spcPts val="5039"/>
              </a:lnSpc>
              <a:buFont typeface="Arial"/>
              <a:buChar char="•"/>
            </a:pPr>
            <a:r>
              <a:rPr lang="en-US" sz="3599" i="true">
                <a:solidFill>
                  <a:srgbClr val="FFFFFF"/>
                </a:solidFill>
                <a:latin typeface="HK Grotesk Italics"/>
                <a:ea typeface="HK Grotesk Italics"/>
                <a:cs typeface="HK Grotesk Italics"/>
                <a:sym typeface="HK Grotesk Italics"/>
              </a:rPr>
              <a:t>Table created: customer_id</a:t>
            </a:r>
          </a:p>
          <a:p>
            <a:pPr algn="l" marL="777238" indent="-388619" lvl="1">
              <a:lnSpc>
                <a:spcPts val="5039"/>
              </a:lnSpc>
              <a:buFont typeface="Arial"/>
              <a:buChar char="•"/>
            </a:pPr>
            <a:r>
              <a:rPr lang="en-US" sz="3599" i="true">
                <a:solidFill>
                  <a:srgbClr val="FFFFFF"/>
                </a:solidFill>
                <a:latin typeface="HK Grotesk Italics"/>
                <a:ea typeface="HK Grotesk Italics"/>
                <a:cs typeface="HK Grotesk Italics"/>
                <a:sym typeface="HK Grotesk Italics"/>
              </a:rPr>
              <a:t>Used SQLAlchemy &amp; psycopg2</a:t>
            </a:r>
          </a:p>
          <a:p>
            <a:pPr algn="l" marL="777238" indent="-388619" lvl="1">
              <a:lnSpc>
                <a:spcPts val="5039"/>
              </a:lnSpc>
              <a:buFont typeface="Arial"/>
              <a:buChar char="•"/>
            </a:pPr>
            <a:r>
              <a:rPr lang="en-US" sz="3599" i="true">
                <a:solidFill>
                  <a:srgbClr val="FFFFFF"/>
                </a:solidFill>
                <a:latin typeface="HK Grotesk Italics"/>
                <a:ea typeface="HK Grotesk Italics"/>
                <a:cs typeface="HK Grotesk Italics"/>
                <a:sym typeface="HK Grotesk Italics"/>
              </a:rPr>
              <a:t>Data successfully loaded from Python to PostgreSQL</a:t>
            </a:r>
          </a:p>
          <a:p>
            <a:pPr algn="l">
              <a:lnSpc>
                <a:spcPts val="5039"/>
              </a:lnSpc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31637" y="-450964"/>
            <a:ext cx="17024727" cy="10737964"/>
          </a:xfrm>
          <a:custGeom>
            <a:avLst/>
            <a:gdLst/>
            <a:ahLst/>
            <a:cxnLst/>
            <a:rect r="r" b="b" t="t" l="l"/>
            <a:pathLst>
              <a:path h="10737964" w="17024727">
                <a:moveTo>
                  <a:pt x="0" y="0"/>
                </a:moveTo>
                <a:lnTo>
                  <a:pt x="17024726" y="0"/>
                </a:lnTo>
                <a:lnTo>
                  <a:pt x="17024726" y="10737964"/>
                </a:lnTo>
                <a:lnTo>
                  <a:pt x="0" y="107379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23699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61661" y="1085850"/>
            <a:ext cx="16627663" cy="30068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721"/>
              </a:lnSpc>
            </a:pPr>
            <a:r>
              <a:rPr lang="en-US" b="true" sz="10373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BUSINESS RECOMMENDATIONS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838179" y="4841818"/>
            <a:ext cx="13178184" cy="3813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77238" indent="-388619" lvl="1">
              <a:lnSpc>
                <a:spcPts val="5039"/>
              </a:lnSpc>
              <a:buFont typeface="Arial"/>
              <a:buChar char="•"/>
            </a:pPr>
            <a:r>
              <a:rPr lang="en-US" sz="3599" i="true">
                <a:solidFill>
                  <a:srgbClr val="FFFFFF"/>
                </a:solidFill>
                <a:latin typeface="HK Grotesk Italics"/>
                <a:ea typeface="HK Grotesk Italics"/>
                <a:cs typeface="HK Grotesk Italics"/>
                <a:sym typeface="HK Grotesk Italics"/>
              </a:rPr>
              <a:t>Enforce mandatory email and phone fields</a:t>
            </a:r>
          </a:p>
          <a:p>
            <a:pPr algn="l" marL="777238" indent="-388619" lvl="1">
              <a:lnSpc>
                <a:spcPts val="5039"/>
              </a:lnSpc>
              <a:buFont typeface="Arial"/>
              <a:buChar char="•"/>
            </a:pPr>
            <a:r>
              <a:rPr lang="en-US" sz="3599" i="true">
                <a:solidFill>
                  <a:srgbClr val="FFFFFF"/>
                </a:solidFill>
                <a:latin typeface="HK Grotesk Italics"/>
                <a:ea typeface="HK Grotesk Italics"/>
                <a:cs typeface="HK Grotesk Italics"/>
                <a:sym typeface="HK Grotesk Italics"/>
              </a:rPr>
              <a:t>Focus marketing on high-customer regions</a:t>
            </a:r>
          </a:p>
          <a:p>
            <a:pPr algn="l" marL="777238" indent="-388619" lvl="1">
              <a:lnSpc>
                <a:spcPts val="5039"/>
              </a:lnSpc>
              <a:buFont typeface="Arial"/>
              <a:buChar char="•"/>
            </a:pPr>
            <a:r>
              <a:rPr lang="en-US" sz="3599" i="true">
                <a:solidFill>
                  <a:srgbClr val="FFFFFF"/>
                </a:solidFill>
                <a:latin typeface="HK Grotesk Italics"/>
                <a:ea typeface="HK Grotesk Italics"/>
                <a:cs typeface="HK Grotesk Italics"/>
                <a:sym typeface="HK Grotesk Italics"/>
              </a:rPr>
              <a:t>Boost promotions during low subscription months</a:t>
            </a:r>
          </a:p>
          <a:p>
            <a:pPr algn="l" marL="777238" indent="-388619" lvl="1">
              <a:lnSpc>
                <a:spcPts val="5039"/>
              </a:lnSpc>
              <a:buFont typeface="Arial"/>
              <a:buChar char="•"/>
            </a:pPr>
            <a:r>
              <a:rPr lang="en-US" sz="3599" i="true">
                <a:solidFill>
                  <a:srgbClr val="FFFFFF"/>
                </a:solidFill>
                <a:latin typeface="HK Grotesk Italics"/>
                <a:ea typeface="HK Grotesk Italics"/>
                <a:cs typeface="HK Grotesk Italics"/>
                <a:sym typeface="HK Grotesk Italics"/>
              </a:rPr>
              <a:t>Improve engagement strategies for non-subscribed customers</a:t>
            </a:r>
          </a:p>
          <a:p>
            <a:pPr algn="l">
              <a:lnSpc>
                <a:spcPts val="5039"/>
              </a:lnSpc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DAG-TcIOKEs</dc:identifier>
  <dcterms:modified xsi:type="dcterms:W3CDTF">2011-08-01T06:04:30Z</dcterms:modified>
  <cp:revision>1</cp:revision>
  <dc:title>Blue and Green Modern Artificial Intelligence Presentation</dc:title>
</cp:coreProperties>
</file>